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71" r:id="rId9"/>
    <p:sldId id="264" r:id="rId10"/>
    <p:sldId id="265" r:id="rId11"/>
    <p:sldId id="266" r:id="rId12"/>
    <p:sldId id="268" r:id="rId13"/>
    <p:sldId id="269" r:id="rId14"/>
    <p:sldId id="270" r:id="rId15"/>
    <p:sldId id="272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401" autoAdjust="0"/>
  </p:normalViewPr>
  <p:slideViewPr>
    <p:cSldViewPr>
      <p:cViewPr varScale="1">
        <p:scale>
          <a:sx n="54" d="100"/>
          <a:sy n="54" d="100"/>
        </p:scale>
        <p:origin x="-8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B04F7C-BBAF-4E0B-9B60-1E994AB6E7A5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9BDE2-72BE-4353-8963-CE99D4C8E2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9BDE2-72BE-4353-8963-CE99D4C8E28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9BDE2-72BE-4353-8963-CE99D4C8E28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Ask students to return to their notes and complete</a:t>
            </a:r>
            <a:r>
              <a:rPr lang="en-US" b="1" baseline="0" dirty="0" smtClean="0"/>
              <a:t> the section for idiom.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1BACE9-9D4A-4006-A2A3-E818715F459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Are small animals literally falling from the sky?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9BDE2-72BE-4353-8963-CE99D4C8E28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Does this person literally have piles of bones lying</a:t>
            </a:r>
            <a:r>
              <a:rPr lang="en-US" b="1" baseline="0" dirty="0" smtClean="0"/>
              <a:t> among their shoes?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1BACE9-9D4A-4006-A2A3-E818715F459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Ask students if</a:t>
            </a:r>
            <a:r>
              <a:rPr lang="en-US" b="1" baseline="0" dirty="0" smtClean="0"/>
              <a:t> they know any other common idioms.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1BACE9-9D4A-4006-A2A3-E818715F459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9BDE2-72BE-4353-8963-CE99D4C8E28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Ask students to take out their Poetry</a:t>
            </a:r>
            <a:r>
              <a:rPr lang="en-US" b="1" baseline="0" dirty="0" smtClean="0"/>
              <a:t> Notes and complete the definition and examples for hyperbole.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9BDE2-72BE-4353-8963-CE99D4C8E28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Pass out “Hyperbole and Idioms” handout to students. Have them complete the top section as the</a:t>
            </a:r>
            <a:r>
              <a:rPr lang="en-US" b="1" baseline="0" dirty="0" smtClean="0"/>
              <a:t> class discusses and looks at examples.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9BDE2-72BE-4353-8963-CE99D4C8E28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9BDE2-72BE-4353-8963-CE99D4C8E28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9BDE2-72BE-4353-8963-CE99D4C8E28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9BDE2-72BE-4353-8963-CE99D4C8E28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9BDE2-72BE-4353-8963-CE99D4C8E28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9BDE2-72BE-4353-8963-CE99D4C8E28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9BDE2-72BE-4353-8963-CE99D4C8E28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123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4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125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</p:grpSp>
      <p:sp>
        <p:nvSpPr>
          <p:cNvPr id="512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1403EEF-7AF6-4B85-A842-58B9103973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CCCB4D-E629-4CE5-9658-49B3F7F056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A22464-7DD7-4AE2-8C74-BCE1529B6D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ED05E7-5C6F-4D57-9E98-206A56F257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60739B-8E53-4F70-9464-0F98B95CE7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1AD8DF-0011-41A9-8C4F-DB505B28D0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49D75-A16E-4087-BEE4-6587C519AA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2B1FD6-D635-4EE6-B357-407599D54C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736495-A6AA-483F-A27B-AEE0F13667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82618E-65C9-4911-86A9-AD478A6ED0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F3E5D6-6FEF-4896-8D34-EF4E20CB25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4099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0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4101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5D949E6-C626-491E-BA38-C9000E4D210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Hyperbole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Share?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accent2"/>
                </a:solidFill>
                <a:latin typeface="Comic Sans MS" pitchFamily="66" charset="0"/>
              </a:rPr>
              <a:t>What is an idiom?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00200" y="2133600"/>
            <a:ext cx="6781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words, phrases, or expressions that are not interpreted logically or literally</a:t>
            </a:r>
          </a:p>
          <a:p>
            <a:pPr>
              <a:buFont typeface="Arial" pitchFamily="34" charset="0"/>
              <a:buChar char="•"/>
            </a:pPr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228600"/>
            <a:ext cx="7313612" cy="1143000"/>
          </a:xfrm>
        </p:spPr>
        <p:txBody>
          <a:bodyPr/>
          <a:lstStyle/>
          <a:p>
            <a:r>
              <a:rPr lang="en-US" dirty="0" smtClean="0"/>
              <a:t>It’s Raining Cats and Dogs!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990600"/>
            <a:ext cx="7313612" cy="4114800"/>
          </a:xfrm>
        </p:spPr>
        <p:txBody>
          <a:bodyPr/>
          <a:lstStyle/>
          <a:p>
            <a:r>
              <a:rPr lang="en-US" dirty="0" smtClean="0"/>
              <a:t>What does this mean?</a:t>
            </a:r>
          </a:p>
          <a:p>
            <a:pPr lvl="1"/>
            <a:r>
              <a:rPr lang="en-US" dirty="0" smtClean="0"/>
              <a:t>Cats and dogs are falling from </a:t>
            </a:r>
            <a:br>
              <a:rPr lang="en-US" dirty="0" smtClean="0"/>
            </a:br>
            <a:r>
              <a:rPr lang="en-US" dirty="0" smtClean="0"/>
              <a:t>the sky.</a:t>
            </a:r>
          </a:p>
          <a:p>
            <a:pPr lvl="1"/>
            <a:r>
              <a:rPr lang="en-US" dirty="0" smtClean="0"/>
              <a:t>It’s raining very hard.</a:t>
            </a:r>
          </a:p>
          <a:p>
            <a:pPr lvl="1"/>
            <a:r>
              <a:rPr lang="en-US" dirty="0" smtClean="0"/>
              <a:t>It’s hardly raining.</a:t>
            </a:r>
          </a:p>
          <a:p>
            <a:pPr lvl="1"/>
            <a:r>
              <a:rPr lang="en-US" dirty="0" smtClean="0"/>
              <a:t>The weather is horrible.</a:t>
            </a:r>
          </a:p>
          <a:p>
            <a:pPr lvl="1"/>
            <a:endParaRPr lang="en-US" dirty="0"/>
          </a:p>
        </p:txBody>
      </p:sp>
      <p:pic>
        <p:nvPicPr>
          <p:cNvPr id="4" name="Picture 3" descr="bs01204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354387"/>
            <a:ext cx="3505200" cy="35036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267" name="Picture 3" descr="skeletons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057400"/>
            <a:ext cx="2598738" cy="3352800"/>
          </a:xfrm>
          <a:prstGeom prst="rect">
            <a:avLst/>
          </a:prstGeom>
          <a:noFill/>
        </p:spPr>
      </p:pic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429000" y="1447800"/>
            <a:ext cx="480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756025" y="1676400"/>
            <a:ext cx="40163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2743200" y="548819"/>
            <a:ext cx="54102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400" b="1" dirty="0">
                <a:solidFill>
                  <a:schemeClr val="tx1"/>
                </a:solidFill>
              </a:rPr>
              <a:t>Skeletons in your closet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b="1" dirty="0">
                <a:solidFill>
                  <a:schemeClr val="tx1"/>
                </a:solidFill>
              </a:rPr>
              <a:t>means</a:t>
            </a:r>
            <a:r>
              <a:rPr lang="en-US" sz="2400" dirty="0">
                <a:solidFill>
                  <a:schemeClr val="tx1"/>
                </a:solidFill>
              </a:rPr>
              <a:t>:</a:t>
            </a:r>
          </a:p>
          <a:p>
            <a:pPr marL="457200" indent="-457200">
              <a:spcBef>
                <a:spcPct val="50000"/>
              </a:spcBef>
              <a:buFontTx/>
              <a:buAutoNum type="alphaLcPeriod"/>
            </a:pPr>
            <a:r>
              <a:rPr lang="en-US" sz="2400" dirty="0">
                <a:solidFill>
                  <a:schemeClr val="tx1"/>
                </a:solidFill>
              </a:rPr>
              <a:t>Your closet is full of skeletons.</a:t>
            </a:r>
          </a:p>
          <a:p>
            <a:pPr marL="457200" indent="-457200">
              <a:spcBef>
                <a:spcPct val="50000"/>
              </a:spcBef>
              <a:buFontTx/>
              <a:buAutoNum type="alphaLcPeriod"/>
            </a:pPr>
            <a:r>
              <a:rPr lang="en-US" sz="2400" dirty="0">
                <a:solidFill>
                  <a:schemeClr val="tx1"/>
                </a:solidFill>
              </a:rPr>
              <a:t>You are hiding something in your closet.</a:t>
            </a:r>
          </a:p>
          <a:p>
            <a:pPr marL="457200" indent="-457200">
              <a:spcBef>
                <a:spcPct val="50000"/>
              </a:spcBef>
              <a:buFontTx/>
              <a:buAutoNum type="alphaLcPeriod"/>
            </a:pPr>
            <a:r>
              <a:rPr lang="en-US" sz="2400" dirty="0">
                <a:solidFill>
                  <a:schemeClr val="tx1"/>
                </a:solidFill>
              </a:rPr>
              <a:t>You have secrets or something that you don’t want anyone to know.</a:t>
            </a:r>
          </a:p>
          <a:p>
            <a:pPr marL="457200" indent="-457200">
              <a:spcBef>
                <a:spcPct val="50000"/>
              </a:spcBef>
              <a:buFontTx/>
              <a:buAutoNum type="alphaLcPeriod"/>
            </a:pPr>
            <a:r>
              <a:rPr lang="en-US" sz="2400" dirty="0">
                <a:solidFill>
                  <a:schemeClr val="tx1"/>
                </a:solidFill>
              </a:rPr>
              <a:t>You are not afraid of anything.</a:t>
            </a:r>
          </a:p>
          <a:p>
            <a:pPr marL="457200" indent="-457200">
              <a:spcBef>
                <a:spcPct val="50000"/>
              </a:spcBef>
            </a:pPr>
            <a:endParaRPr lang="en-US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57" name="Group 49"/>
          <p:cNvGraphicFramePr>
            <a:graphicFrameLocks noGrp="1"/>
          </p:cNvGraphicFramePr>
          <p:nvPr/>
        </p:nvGraphicFramePr>
        <p:xfrm>
          <a:off x="762000" y="534670"/>
          <a:ext cx="8077200" cy="4799330"/>
        </p:xfrm>
        <a:graphic>
          <a:graphicData uri="http://schemas.openxmlformats.org/drawingml/2006/table">
            <a:tbl>
              <a:tblPr/>
              <a:tblGrid>
                <a:gridCol w="4038600"/>
                <a:gridCol w="4038600"/>
              </a:tblGrid>
              <a:tr h="708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To break the ice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To be the first to say or do something hoping that others will join you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4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To have a chip on your shoulder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Describes a person who is angry and defensive or who is always ready to argue or fight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8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Hold your horses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Be patient; wait a minute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8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Over the hill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Old or too old to do something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On cloud nine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Very happy or excited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8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Pulling your leg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Teasing you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58" name="Text Box 50" descr="Bouquet"/>
          <p:cNvSpPr txBox="1">
            <a:spLocks noChangeArrowheads="1"/>
          </p:cNvSpPr>
          <p:nvPr/>
        </p:nvSpPr>
        <p:spPr bwMode="auto">
          <a:xfrm>
            <a:off x="609600" y="0"/>
            <a:ext cx="7848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/>
              <a:t>Common </a:t>
            </a:r>
            <a:r>
              <a:rPr lang="en-US" sz="3200" b="1" dirty="0" smtClean="0"/>
              <a:t>Idioms</a:t>
            </a:r>
            <a:endParaRPr lang="en-US" sz="32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17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5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Practice - On your handout: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Read each sentence and choose the idiom from the box that best fits.</a:t>
            </a:r>
          </a:p>
          <a:p>
            <a:r>
              <a:rPr lang="en-US" dirty="0" smtClean="0"/>
              <a:t>Then write a new sentence of your own using that same idiom.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Hyperbole</a:t>
            </a:r>
            <a:endParaRPr lang="en-US" sz="6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figure of speech in which exaggeration is used for emphasis or </a:t>
            </a:r>
            <a:r>
              <a:rPr lang="en-US" dirty="0" smtClean="0"/>
              <a:t>effect. EXTREME EXAGGERATION.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i="1" dirty="0" smtClean="0"/>
              <a:t>I </a:t>
            </a:r>
            <a:r>
              <a:rPr lang="en-US" i="1" dirty="0"/>
              <a:t>could sleep for a </a:t>
            </a:r>
            <a:r>
              <a:rPr lang="en-US" i="1" dirty="0" smtClean="0"/>
              <a:t>year.</a:t>
            </a:r>
            <a:r>
              <a:rPr lang="en-US" dirty="0" smtClean="0"/>
              <a:t> </a:t>
            </a:r>
          </a:p>
          <a:p>
            <a:pPr lvl="1"/>
            <a:r>
              <a:rPr lang="en-US" i="1" dirty="0" smtClean="0"/>
              <a:t>This </a:t>
            </a:r>
            <a:r>
              <a:rPr lang="en-US" i="1" dirty="0"/>
              <a:t>book weighs a ton.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Hyperbole?</a:t>
            </a:r>
            <a:r>
              <a:rPr lang="en-US" dirty="0"/>
              <a:t>	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600200"/>
            <a:ext cx="7313612" cy="4114800"/>
          </a:xfrm>
        </p:spPr>
        <p:txBody>
          <a:bodyPr/>
          <a:lstStyle/>
          <a:p>
            <a:r>
              <a:rPr lang="en-US" dirty="0"/>
              <a:t>Author’s use colorful exaggerations to add interest to a </a:t>
            </a:r>
            <a:r>
              <a:rPr lang="en-US" dirty="0" smtClean="0"/>
              <a:t>story.</a:t>
            </a:r>
          </a:p>
          <a:p>
            <a:endParaRPr lang="en-US" dirty="0"/>
          </a:p>
          <a:p>
            <a:r>
              <a:rPr lang="en-US" dirty="0"/>
              <a:t>“I’m so hungry I could eat a horse!”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   is much more interesting than “I’m hungry.”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800600"/>
            <a:ext cx="221932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Getting a shot in my arm stung.</a:t>
            </a:r>
          </a:p>
          <a:p>
            <a:r>
              <a:rPr lang="en-US"/>
              <a:t>Getting a shot in my arm stung like a bee.</a:t>
            </a:r>
          </a:p>
        </p:txBody>
      </p:sp>
      <p:pic>
        <p:nvPicPr>
          <p:cNvPr id="8196" name="Picture 4" descr="MCj0424718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3657600"/>
            <a:ext cx="1524000" cy="1866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These books are heavy.</a:t>
            </a:r>
          </a:p>
          <a:p>
            <a:r>
              <a:rPr lang="en-US"/>
              <a:t>These books are heavy as lead. </a:t>
            </a:r>
          </a:p>
          <a:p>
            <a:endParaRPr lang="en-US"/>
          </a:p>
        </p:txBody>
      </p:sp>
      <p:pic>
        <p:nvPicPr>
          <p:cNvPr id="9220" name="Picture 4" descr="MCj0426054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3352800"/>
            <a:ext cx="1841500" cy="1606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was angry.</a:t>
            </a:r>
          </a:p>
          <a:p>
            <a:r>
              <a:rPr lang="en-US" dirty="0"/>
              <a:t>I was </a:t>
            </a:r>
            <a:r>
              <a:rPr lang="en-US" dirty="0" smtClean="0"/>
              <a:t>so angry I could have punched a hole through the wall.</a:t>
            </a:r>
            <a:endParaRPr lang="en-US" dirty="0"/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3886200"/>
            <a:ext cx="2133600" cy="200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 rained hard.</a:t>
            </a:r>
          </a:p>
          <a:p>
            <a:r>
              <a:rPr lang="en-US" dirty="0"/>
              <a:t>It rained </a:t>
            </a:r>
            <a:r>
              <a:rPr lang="en-US" dirty="0" smtClean="0"/>
              <a:t>so hard I thought I was going to drown as walked from the bus into school. </a:t>
            </a:r>
            <a:endParaRPr lang="en-US" dirty="0"/>
          </a:p>
        </p:txBody>
      </p:sp>
      <p:pic>
        <p:nvPicPr>
          <p:cNvPr id="12292" name="Picture 4" descr="MCj0217408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3429000"/>
            <a:ext cx="2586038" cy="30368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other examples can you think of?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1625"/>
            <a:ext cx="8534400" cy="1143000"/>
          </a:xfrm>
        </p:spPr>
        <p:txBody>
          <a:bodyPr/>
          <a:lstStyle/>
          <a:p>
            <a:r>
              <a:rPr lang="en-US" sz="3200" b="1" u="sng" dirty="0"/>
              <a:t>Activity</a:t>
            </a:r>
            <a:r>
              <a:rPr lang="en-US" sz="3200" dirty="0"/>
              <a:t>: </a:t>
            </a:r>
            <a:r>
              <a:rPr lang="en-US" sz="3200" dirty="0" smtClean="0"/>
              <a:t>On handout, Rewrite </a:t>
            </a:r>
            <a:r>
              <a:rPr lang="en-US" sz="3200" dirty="0"/>
              <a:t>these sentences with a more interesting hyperbole.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music was loud.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garden is pretty.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tired man snored loudly.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flowers grew quickly.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I ate so much lunch my tummy is full.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539</TotalTime>
  <Words>487</Words>
  <Application>Microsoft Office PowerPoint</Application>
  <PresentationFormat>On-screen Show (4:3)</PresentationFormat>
  <Paragraphs>77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Eclipse</vt:lpstr>
      <vt:lpstr>Hyperbole</vt:lpstr>
      <vt:lpstr>Hyperbole</vt:lpstr>
      <vt:lpstr>Why Use Hyperbole? </vt:lpstr>
      <vt:lpstr>Slide 4</vt:lpstr>
      <vt:lpstr>Slide 5</vt:lpstr>
      <vt:lpstr>Slide 6</vt:lpstr>
      <vt:lpstr>Slide 7</vt:lpstr>
      <vt:lpstr>What other examples can you think of?</vt:lpstr>
      <vt:lpstr>Activity: On handout, Rewrite these sentences with a more interesting hyperbole.</vt:lpstr>
      <vt:lpstr>Share?</vt:lpstr>
      <vt:lpstr>What is an idiom?</vt:lpstr>
      <vt:lpstr>It’s Raining Cats and Dogs!</vt:lpstr>
      <vt:lpstr>Slide 13</vt:lpstr>
      <vt:lpstr>Slide 14</vt:lpstr>
      <vt:lpstr>Practice - On your handout:</vt:lpstr>
    </vt:vector>
  </TitlesOfParts>
  <Company>Jefferson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Hyperboles</dc:title>
  <dc:creator>s9</dc:creator>
  <cp:lastModifiedBy>Brenna Smith</cp:lastModifiedBy>
  <cp:revision>6</cp:revision>
  <dcterms:created xsi:type="dcterms:W3CDTF">2008-09-12T16:08:08Z</dcterms:created>
  <dcterms:modified xsi:type="dcterms:W3CDTF">2013-01-19T00:37:46Z</dcterms:modified>
</cp:coreProperties>
</file>